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62" r:id="rId5"/>
    <p:sldId id="261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3" r:id="rId14"/>
    <p:sldId id="271" r:id="rId15"/>
    <p:sldId id="272" r:id="rId16"/>
    <p:sldId id="257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725"/>
  </p:normalViewPr>
  <p:slideViewPr>
    <p:cSldViewPr snapToGrid="0" snapToObjects="1">
      <p:cViewPr varScale="1">
        <p:scale>
          <a:sx n="95" d="100"/>
          <a:sy n="95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0B8A5-2BFF-8E40-9F2C-96EDFD033E70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E11B9-32E6-4D41-81F2-DEDCCC949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all of these or put 2 in supp?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E11B9-32E6-4D41-81F2-DEDCCC9494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9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E11B9-32E6-4D41-81F2-DEDCCC9494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2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E11B9-32E6-4D41-81F2-DEDCCC9494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0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DD25-2498-7543-B2FE-A7B233D10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AC313-8C7F-674D-921C-7FDEA8952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3DB76-647D-4144-A7A9-B2397861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6717A-DB40-1249-ACF2-47E9C815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965FA-2258-8A49-85E1-D14FB9AD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7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9E3A-5659-C049-A286-903DC235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D2D9F-1CF9-6548-85FD-F12DC280F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CBCAF-6734-684C-AC37-390CE90A7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D18E-1E8D-A645-8A87-74AF1AB6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1C5F-85CB-FD4F-AD15-91C4C956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3D901-D54E-7D4F-A321-7CB146B5C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E715D-8BB0-C943-AE11-374785CE1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6CC8-1C02-5F47-BFEA-07ECDB58B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4D12D-983D-B543-B1DB-87B249BE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9832-BE77-F641-900B-A07461D0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4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7A98-E8D6-B044-8B5A-34C62C07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9598-D5F7-4644-97BF-9FF46E7D8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39FA3-9A27-8042-A271-45CD8E73D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65DB8-3150-B244-A470-FFE4393A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7DC1-15B7-164C-AD85-9451B817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8BCF-A887-4E45-8820-B0FADE8F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FCE86-FFDB-6741-968D-78D1AD8F4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085AE-4099-4F4A-9FA8-797528A7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BA74C-A951-4245-8705-E3FB71B7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CFF1-F39D-D042-80A2-CE66529B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F199C-5D5C-D94B-B5AE-00E5EE25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3F3F4-2DD7-C944-A9A9-EFCAE91C5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F53D2-785C-3143-9135-5D8A41C01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C1FFD-13E7-C846-84C9-C2AC4E7C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F7B02-BECC-7644-8467-DF26EFC72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05116-C5AF-4C44-9A4D-8B223CEA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1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E03A-BC0E-F943-9D89-EBF3E8E4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74DE4-BEC3-B940-AE87-9776F8E7E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BC290-53F3-714D-97A0-B7015ACA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CFEE2-5866-1C4B-B672-C20787E7A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0A9A3-F061-A04E-B4DC-358EA74FB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B6F36-BD6B-4C41-A4A9-14DC00C3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A8862-F74D-CB4C-AF6B-DE90EF3C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B016E-26C5-4642-99D1-E5CD9997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4E87-5B79-4B42-9DAB-F2A39780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9E172-6D75-E145-B0A5-3B95BF30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AE29B-A3C6-4A4E-9067-22D6BBC4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1E7F9-3659-6C4C-A1E4-40ECC9B2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66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09374-6072-E843-B4E9-75A8A034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192C2-24EB-7E47-B7C1-C18444B5A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7A7BE-9F77-0343-B360-6AA093CD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8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E6E3-045A-AF40-931A-8E84C02E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3236B-B000-524A-9844-55464E917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5F763-B2B1-5E48-BE6F-C1214E91D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1EF91-B333-AE45-B424-8837BAEF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4CB0C-41E1-5A4F-A1D7-3380E9E6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5F989-34DD-EA44-8D14-A8244E463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2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E19E-E0E6-FE47-89CE-DF797DE3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7AA2C-2062-C248-8C07-450EEED9E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E1DC8-8FE5-F240-B25D-E2B3E5981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C081F-95DA-864E-9560-6081AE02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27C83-C2F1-BE43-A9DE-7CFCBA3D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5BF87-3325-D748-9E11-9C01EDDAC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31F9B-853A-D14B-A38F-BA5B12BA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D48D9-13CC-CF49-99D5-63407A1F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33F47-101E-D042-86E9-C7EF9D9D5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38569-1DA8-E243-BF24-78B3321D391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A7ADC-CF23-BD4C-94B8-9B3F3DE1A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F25B-2418-604C-9557-DECD555F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04FE7-6D49-7C41-ABE9-2A6DA52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FD09-6886-D74B-8BC3-204F8D27F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99012"/>
            <a:ext cx="9144000" cy="4639516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8000" b="1" dirty="0">
                <a:effectLst/>
              </a:rPr>
            </a:br>
            <a:r>
              <a:rPr lang="en-US" sz="3100" b="1" i="0" u="none" strike="noStrike" dirty="0">
                <a:solidFill>
                  <a:srgbClr val="000000"/>
                </a:solidFill>
                <a:effectLst/>
              </a:rPr>
              <a:t>Contrasting patterns of taxonomic and phylogenetic homogenization associated with with introduced species spread in plant communities of the conterminous United States</a:t>
            </a:r>
            <a:br>
              <a:rPr lang="en-US" sz="3100" b="1" i="0" u="none" strike="noStrike" dirty="0">
                <a:solidFill>
                  <a:srgbClr val="000000"/>
                </a:solidFill>
                <a:effectLst/>
              </a:rPr>
            </a:br>
            <a:br>
              <a:rPr lang="en-US" sz="8900" b="1" dirty="0">
                <a:effectLst/>
              </a:rPr>
            </a:br>
            <a:r>
              <a:rPr lang="en-US" sz="3100" b="1" i="0" u="none" strike="noStrike" dirty="0">
                <a:solidFill>
                  <a:srgbClr val="000000"/>
                </a:solidFill>
                <a:effectLst/>
              </a:rPr>
              <a:t>Relatedness among non-native plant species drives phylogenetic homogenization even in the absence of taxonomic homogenization</a:t>
            </a:r>
            <a:br>
              <a:rPr lang="en-US" sz="8900" b="1" dirty="0">
                <a:effectLst/>
              </a:rPr>
            </a:br>
            <a:br>
              <a:rPr lang="en-US" sz="8900" b="1" dirty="0">
                <a:effectLst/>
              </a:rPr>
            </a:br>
            <a:r>
              <a:rPr lang="en-US" sz="3100" b="1" i="0" u="none" strike="noStrike" dirty="0">
                <a:solidFill>
                  <a:srgbClr val="000000"/>
                </a:solidFill>
                <a:effectLst/>
              </a:rPr>
              <a:t>Relatedness among non-native plant species drives phylogenetic homogenization even as taxonomic homogenization varies with regional non-native richness</a:t>
            </a:r>
            <a:br>
              <a:rPr lang="en-US" sz="8900" b="1" dirty="0">
                <a:effectLst/>
              </a:rPr>
            </a:br>
            <a:br>
              <a:rPr lang="en-US" sz="6700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3E9D4-C4A4-9743-B20F-AC8EF0508895}"/>
              </a:ext>
            </a:extLst>
          </p:cNvPr>
          <p:cNvSpPr txBox="1"/>
          <p:nvPr/>
        </p:nvSpPr>
        <p:spPr>
          <a:xfrm>
            <a:off x="3980329" y="-3299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9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89A30A-52C0-B241-894C-460286AD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42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40C560-E19D-A642-9545-FF7C7EB35EC7}"/>
              </a:ext>
            </a:extLst>
          </p:cNvPr>
          <p:cNvSpPr txBox="1"/>
          <p:nvPr/>
        </p:nvSpPr>
        <p:spPr>
          <a:xfrm>
            <a:off x="9498106" y="216275"/>
            <a:ext cx="25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Abundance weighted</a:t>
            </a:r>
          </a:p>
        </p:txBody>
      </p:sp>
    </p:spTree>
    <p:extLst>
      <p:ext uri="{BB962C8B-B14F-4D97-AF65-F5344CB8AC3E}">
        <p14:creationId xmlns:p14="http://schemas.microsoft.com/office/powerpoint/2010/main" val="176351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6E3D30DA-457F-BF48-9C77-FACD0DE9A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7000"/>
            <a:ext cx="7924800" cy="6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F307AC-2943-9B4D-8ECB-A93F72921E1B}"/>
              </a:ext>
            </a:extLst>
          </p:cNvPr>
          <p:cNvSpPr txBox="1"/>
          <p:nvPr/>
        </p:nvSpPr>
        <p:spPr>
          <a:xfrm>
            <a:off x="461682" y="323851"/>
            <a:ext cx="259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Non-native taxonomic diversity</a:t>
            </a:r>
          </a:p>
        </p:txBody>
      </p:sp>
    </p:spTree>
    <p:extLst>
      <p:ext uri="{BB962C8B-B14F-4D97-AF65-F5344CB8AC3E}">
        <p14:creationId xmlns:p14="http://schemas.microsoft.com/office/powerpoint/2010/main" val="217430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6ABC83A-C267-A346-A2D4-4F85BB74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6" y="1438835"/>
            <a:ext cx="9820246" cy="27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943D8-51CC-6242-96F4-763FF81D19A4}"/>
              </a:ext>
            </a:extLst>
          </p:cNvPr>
          <p:cNvSpPr txBox="1"/>
          <p:nvPr/>
        </p:nvSpPr>
        <p:spPr>
          <a:xfrm>
            <a:off x="461682" y="323851"/>
            <a:ext cx="259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Non-native phylogenetic structure</a:t>
            </a:r>
          </a:p>
        </p:txBody>
      </p:sp>
    </p:spTree>
    <p:extLst>
      <p:ext uri="{BB962C8B-B14F-4D97-AF65-F5344CB8AC3E}">
        <p14:creationId xmlns:p14="http://schemas.microsoft.com/office/powerpoint/2010/main" val="64549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types of different types of organisms&#10;&#10;Description automatically generated with medium confidence">
            <a:extLst>
              <a:ext uri="{FF2B5EF4-FFF2-40B4-BE49-F238E27FC236}">
                <a16:creationId xmlns:a16="http://schemas.microsoft.com/office/drawing/2014/main" id="{B7A61D51-D27D-3F48-B7E0-40FE7D6F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146"/>
          <a:stretch/>
        </p:blipFill>
        <p:spPr>
          <a:xfrm>
            <a:off x="150716" y="428582"/>
            <a:ext cx="4243816" cy="30004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9DB875-68BF-8E44-8EBA-34CC34334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49683" r="454" b="2164"/>
          <a:stretch/>
        </p:blipFill>
        <p:spPr>
          <a:xfrm>
            <a:off x="2272624" y="3713112"/>
            <a:ext cx="9146243" cy="2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89A30A-52C0-B241-894C-460286AD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294" y="1192306"/>
            <a:ext cx="4473388" cy="447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7126B-9075-114E-AA5D-5788FFB08DD6}"/>
              </a:ext>
            </a:extLst>
          </p:cNvPr>
          <p:cNvSpPr txBox="1"/>
          <p:nvPr/>
        </p:nvSpPr>
        <p:spPr>
          <a:xfrm>
            <a:off x="1976718" y="1317812"/>
            <a:ext cx="3724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holder: Also re-ran analysis with just the native species of each region. Relationships were weaker but similar trends, suggesting changes in beta diversity are a product of both the presence of invaders themselves, and difference in native beta diversity at higher invasion rates</a:t>
            </a:r>
          </a:p>
        </p:txBody>
      </p:sp>
    </p:spTree>
    <p:extLst>
      <p:ext uri="{BB962C8B-B14F-4D97-AF65-F5344CB8AC3E}">
        <p14:creationId xmlns:p14="http://schemas.microsoft.com/office/powerpoint/2010/main" val="85648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B946-7140-3446-9A76-BAF8EFF4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for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28DB5-30B6-504E-9FF0-CFB03E72E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Restate finds and cite papers that support</a:t>
            </a:r>
          </a:p>
          <a:p>
            <a:r>
              <a:rPr lang="en-US" dirty="0"/>
              <a:t>Reiterate why phylogenetic trends toward homogenization…cite many papers that find phylogenetics structure in invasive flora</a:t>
            </a:r>
          </a:p>
          <a:p>
            <a:r>
              <a:rPr lang="en-US" dirty="0"/>
              <a:t>Speculate on other aspects of ecology that could drive different trends in taxonomic H between forests and other regions. i.e., growth forms.</a:t>
            </a:r>
          </a:p>
          <a:p>
            <a:r>
              <a:rPr lang="en-US" dirty="0"/>
              <a:t>Link to management?</a:t>
            </a:r>
          </a:p>
          <a:p>
            <a:r>
              <a:rPr lang="en-US" dirty="0"/>
              <a:t>Highlight the importance of abundance data. Especially that it links better to function</a:t>
            </a:r>
          </a:p>
        </p:txBody>
      </p:sp>
    </p:spTree>
    <p:extLst>
      <p:ext uri="{BB962C8B-B14F-4D97-AF65-F5344CB8AC3E}">
        <p14:creationId xmlns:p14="http://schemas.microsoft.com/office/powerpoint/2010/main" val="343311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B38D-2E5B-7843-B403-119C0D9E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BFC14-C09C-7644-807E-3808D85C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98" y="155020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Invasive species are a major threat to biodiversity. One of the ways we expect them to do this is through biotic homogenization (define). </a:t>
            </a:r>
            <a:r>
              <a:rPr lang="en-US" sz="3200" b="1" dirty="0"/>
              <a:t>BUT</a:t>
            </a:r>
            <a:r>
              <a:rPr lang="en-US" dirty="0"/>
              <a:t> Homogenization is not the only outcome of widespread invasion… invasive species can also drive the opposite---biotic differentiation. </a:t>
            </a:r>
            <a:r>
              <a:rPr lang="en-US" b="1" dirty="0"/>
              <a:t>FURTHER</a:t>
            </a:r>
            <a:r>
              <a:rPr lang="en-US" dirty="0"/>
              <a:t>, the direction and magnitude of these trends in biodiversity can, vary among regions, facets of beta diversity (</a:t>
            </a:r>
            <a:r>
              <a:rPr lang="en-US" dirty="0" err="1"/>
              <a:t>ie</a:t>
            </a:r>
            <a:r>
              <a:rPr lang="en-US" dirty="0"/>
              <a:t> taxonomic, or phylogenetic) and sampling methods (</a:t>
            </a:r>
            <a:r>
              <a:rPr lang="en-US" dirty="0" err="1"/>
              <a:t>ie</a:t>
            </a:r>
            <a:r>
              <a:rPr lang="en-US" dirty="0"/>
              <a:t> occurrence vs. </a:t>
            </a:r>
            <a:r>
              <a:rPr lang="en-US" dirty="0" err="1"/>
              <a:t>abudance</a:t>
            </a:r>
            <a:r>
              <a:rPr lang="en-US" dirty="0"/>
              <a:t> data), which can have different implications for different ecological management goals (</a:t>
            </a:r>
            <a:r>
              <a:rPr lang="en-US" dirty="0" err="1"/>
              <a:t>ie</a:t>
            </a:r>
            <a:r>
              <a:rPr lang="en-US" dirty="0"/>
              <a:t> landscape function vs. species conservation) </a:t>
            </a:r>
            <a:r>
              <a:rPr lang="en-US" b="1" dirty="0"/>
              <a:t>THEREFORE </a:t>
            </a:r>
            <a:r>
              <a:rPr lang="en-US" sz="2400" dirty="0"/>
              <a:t>it is important to quantify this </a:t>
            </a:r>
            <a:r>
              <a:rPr lang="en-US" sz="2400" dirty="0" err="1"/>
              <a:t>broadl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94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0537-DA37-FC41-9CD3-E22B0F88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BE88-384B-8042-A5F3-47A546639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One of most widely predicted/reported/theorized effects of biological invasions on biodiversity is  biotic homogenization</a:t>
            </a:r>
            <a:r>
              <a:rPr lang="en-US" b="1" dirty="0"/>
              <a:t>. Biotic homogenization hypothesis predicted regions with widespread invasive species should be more homogeneous than those with lower invasion rates.</a:t>
            </a:r>
            <a:r>
              <a:rPr lang="en-US" dirty="0"/>
              <a:t>  </a:t>
            </a:r>
            <a:r>
              <a:rPr lang="en-US" sz="3200" b="1" dirty="0"/>
              <a:t>BUT</a:t>
            </a:r>
            <a:r>
              <a:rPr lang="en-US" dirty="0"/>
              <a:t> Homogenization is not the only outcome of widespread invasion… invasive species can also drive the opposite---biotic differentiation. </a:t>
            </a:r>
            <a:r>
              <a:rPr lang="en-US" b="1" dirty="0"/>
              <a:t>FURTHER</a:t>
            </a:r>
            <a:r>
              <a:rPr lang="en-US" dirty="0"/>
              <a:t>, the direction and magnitude of these trends in biodiversity can vary among facets of beta diversity (</a:t>
            </a:r>
            <a:r>
              <a:rPr lang="en-US" dirty="0" err="1"/>
              <a:t>ie</a:t>
            </a:r>
            <a:r>
              <a:rPr lang="en-US" dirty="0"/>
              <a:t> taxonomic, or phylogenetic) and sampling methods (</a:t>
            </a:r>
            <a:r>
              <a:rPr lang="en-US" dirty="0" err="1"/>
              <a:t>ie</a:t>
            </a:r>
            <a:r>
              <a:rPr lang="en-US" dirty="0"/>
              <a:t> occurrence vs. abundance data). while BH research has increased considerably lately, we are aware of no/few studies that tested this regional level predictions, but that is what really matters to connect land scape ecosystem function to BH which is the major concern </a:t>
            </a:r>
            <a:r>
              <a:rPr lang="en-US" b="1" dirty="0"/>
              <a:t>THEREFORE </a:t>
            </a:r>
            <a:r>
              <a:rPr lang="en-US" dirty="0"/>
              <a:t>We did it.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58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28A2-FA70-BE4C-AD9E-A9F6C51F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species impact biodiversity</a:t>
            </a:r>
          </a:p>
        </p:txBody>
      </p:sp>
      <p:pic>
        <p:nvPicPr>
          <p:cNvPr id="5" name="Content Placeholder 4" descr="A person looking up in front of a plant&#10;&#10;Description automatically generated">
            <a:extLst>
              <a:ext uri="{FF2B5EF4-FFF2-40B4-BE49-F238E27FC236}">
                <a16:creationId xmlns:a16="http://schemas.microsoft.com/office/drawing/2014/main" id="{0DF6ED17-4655-3C48-ABA7-635A1E3CE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05" y="1690688"/>
            <a:ext cx="6549283" cy="4351338"/>
          </a:xfrm>
        </p:spPr>
      </p:pic>
      <p:pic>
        <p:nvPicPr>
          <p:cNvPr id="7170" name="Picture 2" descr="Hikers can help observe invasive species – Hiking.org ...">
            <a:extLst>
              <a:ext uri="{FF2B5EF4-FFF2-40B4-BE49-F238E27FC236}">
                <a16:creationId xmlns:a16="http://schemas.microsoft.com/office/drawing/2014/main" id="{B200D0BB-06C5-AF46-A0D6-96D0A2990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2"/>
          <a:stretch/>
        </p:blipFill>
        <p:spPr bwMode="auto">
          <a:xfrm>
            <a:off x="7387483" y="1922929"/>
            <a:ext cx="4096871" cy="296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54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DAC4-E02F-1F47-A1F1-D392CDE7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Biotic homogenization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84DBD-9E2E-E74A-8B83-592999BFF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4"/>
          <a:stretch/>
        </p:blipFill>
        <p:spPr>
          <a:xfrm>
            <a:off x="1748116" y="1471658"/>
            <a:ext cx="7906871" cy="49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A84DBD-9E2E-E74A-8B83-592999BFF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7" t="-1737" r="-15464" b="1737"/>
          <a:stretch/>
        </p:blipFill>
        <p:spPr>
          <a:xfrm>
            <a:off x="1342464" y="562314"/>
            <a:ext cx="11350117" cy="58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CB00-2D01-1341-99BF-3DBE5317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064CF-F898-C843-A2D8-EFE55795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82" y="1785284"/>
            <a:ext cx="4984376" cy="4351338"/>
          </a:xfrm>
        </p:spPr>
        <p:txBody>
          <a:bodyPr/>
          <a:lstStyle/>
          <a:p>
            <a:r>
              <a:rPr lang="en-US" dirty="0"/>
              <a:t>Landscape-functional resilience</a:t>
            </a:r>
          </a:p>
          <a:p>
            <a:r>
              <a:rPr lang="en-US" dirty="0"/>
              <a:t>Increasing relevance to conservation</a:t>
            </a:r>
          </a:p>
        </p:txBody>
      </p:sp>
      <p:pic>
        <p:nvPicPr>
          <p:cNvPr id="7" name="Picture 6" descr="A field with trees and grass&#10;&#10;Description automatically generated">
            <a:extLst>
              <a:ext uri="{FF2B5EF4-FFF2-40B4-BE49-F238E27FC236}">
                <a16:creationId xmlns:a16="http://schemas.microsoft.com/office/drawing/2014/main" id="{9B7597EF-39DC-D04D-9A23-CE10E6FC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57" y="1065960"/>
            <a:ext cx="6702861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6B6F-98F1-5844-BF06-EA0C3E72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Further,  BH might vary among regions, facets of biodiversity and methods (</a:t>
            </a:r>
            <a:r>
              <a:rPr lang="en-US" dirty="0" err="1"/>
              <a:t>abn</a:t>
            </a:r>
            <a:r>
              <a:rPr lang="en-US" dirty="0"/>
              <a:t> vs. occ data)</a:t>
            </a:r>
          </a:p>
        </p:txBody>
      </p:sp>
      <p:pic>
        <p:nvPicPr>
          <p:cNvPr id="5" name="Content Placeholder 4" descr="A diagram of different types of different types of organisms&#10;&#10;Description automatically generated with medium confidence">
            <a:extLst>
              <a:ext uri="{FF2B5EF4-FFF2-40B4-BE49-F238E27FC236}">
                <a16:creationId xmlns:a16="http://schemas.microsoft.com/office/drawing/2014/main" id="{B7A61D51-D27D-3F48-B7E0-40FE7D6F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146"/>
          <a:stretch/>
        </p:blipFill>
        <p:spPr>
          <a:xfrm>
            <a:off x="2759445" y="1988441"/>
            <a:ext cx="6371108" cy="4504434"/>
          </a:xfrm>
        </p:spPr>
      </p:pic>
    </p:spTree>
    <p:extLst>
      <p:ext uri="{BB962C8B-B14F-4D97-AF65-F5344CB8AC3E}">
        <p14:creationId xmlns:p14="http://schemas.microsoft.com/office/powerpoint/2010/main" val="171186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656-C75D-8442-866D-DB3ADF98C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078"/>
            <a:ext cx="10515600" cy="1325563"/>
          </a:xfrm>
        </p:spPr>
        <p:txBody>
          <a:bodyPr>
            <a:noAutofit/>
          </a:bodyPr>
          <a:lstStyle/>
          <a:p>
            <a:r>
              <a:rPr lang="en-US" sz="2800" dirty="0"/>
              <a:t>Since we are interested in BH on a landscape/region scale here is how we formulate the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79C0-885D-8847-AE79-FD2D612B5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Invaded plots are more compositionally similar to each other than uninvaded plots</a:t>
            </a:r>
          </a:p>
          <a:p>
            <a:pPr marL="0" indent="0">
              <a:buNone/>
            </a:pPr>
            <a:r>
              <a:rPr lang="en-US" b="1" dirty="0"/>
              <a:t>regions with more invasive spread </a:t>
            </a:r>
            <a:r>
              <a:rPr lang="en-US" dirty="0"/>
              <a:t>(% of plots invaded: can I call that an invasion rate?)</a:t>
            </a:r>
            <a:r>
              <a:rPr lang="en-US" b="1" dirty="0"/>
              <a:t> have more a homogeneous flora than ecologically similar regions with less invasion.</a:t>
            </a:r>
          </a:p>
        </p:txBody>
      </p:sp>
      <p:pic>
        <p:nvPicPr>
          <p:cNvPr id="4" name="Content Placeholder 4" descr="A diagram of different types of different types of organisms&#10;&#10;Description automatically generated with medium confidence">
            <a:extLst>
              <a:ext uri="{FF2B5EF4-FFF2-40B4-BE49-F238E27FC236}">
                <a16:creationId xmlns:a16="http://schemas.microsoft.com/office/drawing/2014/main" id="{339DF849-68E9-4E44-9315-FEE161E6A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t="64689" r="-422" b="-4720"/>
          <a:stretch/>
        </p:blipFill>
        <p:spPr>
          <a:xfrm>
            <a:off x="3500735" y="3523129"/>
            <a:ext cx="7853066" cy="34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7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EE14-AB27-9D4E-AD29-60D95C7C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Hill numbers to calculate taxonomic and phylogenetic beta diversity for US L4 ecoregions and regress them against % of each plots in L4 ecoregions with &gt;5% non-native cover. Use sampling effort (total plots/region as covariate)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9016DE-7549-7F42-B634-0A98E273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2" y="2208680"/>
            <a:ext cx="11623715" cy="38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1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6C0691F8-A3DC-1742-9AF9-E4B5407BA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898" y="0"/>
            <a:ext cx="4857824" cy="24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971EE41-6DB1-6A4C-AB3A-D8CA9F62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28" y="2094150"/>
            <a:ext cx="5123562" cy="25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D087091-49C4-0441-8EAA-0832A92A7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28" y="4300817"/>
            <a:ext cx="5114365" cy="25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AC8BF12-F80E-254F-A232-740107B9108A}"/>
              </a:ext>
            </a:extLst>
          </p:cNvPr>
          <p:cNvSpPr/>
          <p:nvPr/>
        </p:nvSpPr>
        <p:spPr>
          <a:xfrm>
            <a:off x="1183341" y="2850776"/>
            <a:ext cx="1506071" cy="726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0463F-BEEA-0448-B4E2-D501CB2E4111}"/>
              </a:ext>
            </a:extLst>
          </p:cNvPr>
          <p:cNvSpPr txBox="1"/>
          <p:nvPr/>
        </p:nvSpPr>
        <p:spPr>
          <a:xfrm>
            <a:off x="8713694" y="874059"/>
            <a:ext cx="25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Occurrence 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F8CDE-DA4B-F04D-908B-88CBCB439A9A}"/>
              </a:ext>
            </a:extLst>
          </p:cNvPr>
          <p:cNvSpPr txBox="1"/>
          <p:nvPr/>
        </p:nvSpPr>
        <p:spPr>
          <a:xfrm>
            <a:off x="8906435" y="3188075"/>
            <a:ext cx="25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Abundance weighted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5EC16-8DFD-4340-8ADD-84FD76CD69E1}"/>
              </a:ext>
            </a:extLst>
          </p:cNvPr>
          <p:cNvSpPr txBox="1"/>
          <p:nvPr/>
        </p:nvSpPr>
        <p:spPr>
          <a:xfrm>
            <a:off x="8713694" y="5394742"/>
            <a:ext cx="291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Abundance double weighted</a:t>
            </a:r>
          </a:p>
        </p:txBody>
      </p:sp>
    </p:spTree>
    <p:extLst>
      <p:ext uri="{BB962C8B-B14F-4D97-AF65-F5344CB8AC3E}">
        <p14:creationId xmlns:p14="http://schemas.microsoft.com/office/powerpoint/2010/main" val="3877815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57538</TotalTime>
  <Words>609</Words>
  <Application>Microsoft Macintosh PowerPoint</Application>
  <PresentationFormat>Widescreen</PresentationFormat>
  <Paragraphs>32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 Contrasting patterns of taxonomic and phylogenetic homogenization associated with with introduced species spread in plant communities of the conterminous United States  Relatedness among non-native plant species drives phylogenetic homogenization even in the absence of taxonomic homogenization  Relatedness among non-native plant species drives phylogenetic homogenization even as taxonomic homogenization varies with regional non-native richness  </vt:lpstr>
      <vt:lpstr>Invasive species impact biodiversity</vt:lpstr>
      <vt:lpstr>Biotic homogenization</vt:lpstr>
      <vt:lpstr>PowerPoint Presentation</vt:lpstr>
      <vt:lpstr>Why do we care?</vt:lpstr>
      <vt:lpstr>Further,  BH might vary among regions, facets of biodiversity and methods (abn vs. occ data)</vt:lpstr>
      <vt:lpstr>Since we are interested in BH on a landscape/region scale here is how we formulate the hypothesis</vt:lpstr>
      <vt:lpstr>Hill numbers to calculate taxonomic and phylogenetic beta diversity for US L4 ecoregions and regress them against % of each plots in L4 ecoregions with &gt;5% non-native cover. Use sampling effort (total plots/region as covariate)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Points for Discussion</vt:lpstr>
      <vt:lpstr>ABfT</vt:lpstr>
      <vt:lpstr>ABfT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Buonaiuto</dc:creator>
  <cp:lastModifiedBy>Daniel Buonaiuto</cp:lastModifiedBy>
  <cp:revision>3</cp:revision>
  <dcterms:created xsi:type="dcterms:W3CDTF">2024-05-02T18:58:38Z</dcterms:created>
  <dcterms:modified xsi:type="dcterms:W3CDTF">2024-06-11T17:57:13Z</dcterms:modified>
</cp:coreProperties>
</file>